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7"/>
  </p:notesMasterIdLst>
  <p:sldIdLst>
    <p:sldId id="273" r:id="rId6"/>
    <p:sldId id="283" r:id="rId7"/>
    <p:sldId id="292" r:id="rId8"/>
    <p:sldId id="291" r:id="rId9"/>
    <p:sldId id="302" r:id="rId10"/>
    <p:sldId id="297" r:id="rId11"/>
    <p:sldId id="317" r:id="rId12"/>
    <p:sldId id="319" r:id="rId13"/>
    <p:sldId id="307" r:id="rId14"/>
    <p:sldId id="318" r:id="rId15"/>
    <p:sldId id="306" r:id="rId16"/>
    <p:sldId id="294" r:id="rId17"/>
    <p:sldId id="309" r:id="rId18"/>
    <p:sldId id="310" r:id="rId19"/>
    <p:sldId id="287" r:id="rId20"/>
    <p:sldId id="293" r:id="rId21"/>
    <p:sldId id="320" r:id="rId22"/>
    <p:sldId id="278" r:id="rId23"/>
    <p:sldId id="316" r:id="rId24"/>
    <p:sldId id="285" r:id="rId25"/>
    <p:sldId id="286"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9A8EF18-CEE4-4C0F-A98E-E7784C776291}">
          <p14:sldIdLst>
            <p14:sldId id="273"/>
            <p14:sldId id="283"/>
            <p14:sldId id="292"/>
            <p14:sldId id="291"/>
            <p14:sldId id="302"/>
            <p14:sldId id="297"/>
            <p14:sldId id="317"/>
            <p14:sldId id="319"/>
            <p14:sldId id="307"/>
            <p14:sldId id="318"/>
            <p14:sldId id="306"/>
            <p14:sldId id="294"/>
            <p14:sldId id="309"/>
            <p14:sldId id="310"/>
            <p14:sldId id="287"/>
            <p14:sldId id="293"/>
          </p14:sldIdLst>
        </p14:section>
        <p14:section name="Untitled Section" id="{DF0C23BE-DA64-411D-A9E2-E6C885EDC993}">
          <p14:sldIdLst>
            <p14:sldId id="320"/>
            <p14:sldId id="278"/>
            <p14:sldId id="316"/>
            <p14:sldId id="285"/>
            <p14:sldId id="28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00FFFF"/>
    <a:srgbClr val="66FFFF"/>
    <a:srgbClr val="000000"/>
    <a:srgbClr val="FFD457"/>
    <a:srgbClr val="006325"/>
    <a:srgbClr val="BCBEC0"/>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90" d="100"/>
          <a:sy n="90" d="100"/>
        </p:scale>
        <p:origin x="-2160" y="-606"/>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1294" tIns="45647" rIns="91294" bIns="45647" rtlCol="0"/>
          <a:lstStyle>
            <a:lvl1pPr algn="l">
              <a:defRPr sz="1200"/>
            </a:lvl1pPr>
          </a:lstStyle>
          <a:p>
            <a:endParaRPr lang="en-US" dirty="0"/>
          </a:p>
        </p:txBody>
      </p:sp>
      <p:sp>
        <p:nvSpPr>
          <p:cNvPr id="3" name="Date Placeholder 2"/>
          <p:cNvSpPr>
            <a:spLocks noGrp="1"/>
          </p:cNvSpPr>
          <p:nvPr>
            <p:ph type="dt" idx="1"/>
          </p:nvPr>
        </p:nvSpPr>
        <p:spPr>
          <a:xfrm>
            <a:off x="3971081" y="0"/>
            <a:ext cx="3037735" cy="464503"/>
          </a:xfrm>
          <a:prstGeom prst="rect">
            <a:avLst/>
          </a:prstGeom>
        </p:spPr>
        <p:txBody>
          <a:bodyPr vert="horz" lIns="91294" tIns="45647" rIns="91294" bIns="45647" rtlCol="0"/>
          <a:lstStyle>
            <a:lvl1pPr algn="r">
              <a:defRPr sz="1200"/>
            </a:lvl1pPr>
          </a:lstStyle>
          <a:p>
            <a:fld id="{B8AE55A0-88DB-44F8-9E71-882C6BFF5295}" type="datetimeFigureOut">
              <a:rPr lang="en-US" smtClean="0"/>
              <a:t>10/04/2018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294" tIns="45647" rIns="91294" bIns="45647" rtlCol="0" anchor="ctr"/>
          <a:lstStyle/>
          <a:p>
            <a:endParaRPr lang="en-US" dirty="0"/>
          </a:p>
        </p:txBody>
      </p:sp>
      <p:sp>
        <p:nvSpPr>
          <p:cNvPr id="5" name="Notes Placeholder 4"/>
          <p:cNvSpPr>
            <a:spLocks noGrp="1"/>
          </p:cNvSpPr>
          <p:nvPr>
            <p:ph type="body" sz="quarter" idx="3"/>
          </p:nvPr>
        </p:nvSpPr>
        <p:spPr>
          <a:xfrm>
            <a:off x="700406" y="4415156"/>
            <a:ext cx="5609588" cy="4183697"/>
          </a:xfrm>
          <a:prstGeom prst="rect">
            <a:avLst/>
          </a:prstGeom>
        </p:spPr>
        <p:txBody>
          <a:bodyPr vert="horz" lIns="91294" tIns="45647" rIns="91294" bIns="4564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312"/>
            <a:ext cx="3037735" cy="464503"/>
          </a:xfrm>
          <a:prstGeom prst="rect">
            <a:avLst/>
          </a:prstGeom>
        </p:spPr>
        <p:txBody>
          <a:bodyPr vert="horz" lIns="91294" tIns="45647" rIns="91294" bIns="4564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081" y="8830312"/>
            <a:ext cx="3037735" cy="464503"/>
          </a:xfrm>
          <a:prstGeom prst="rect">
            <a:avLst/>
          </a:prstGeom>
        </p:spPr>
        <p:txBody>
          <a:bodyPr vert="horz" lIns="91294" tIns="45647" rIns="91294" bIns="45647" rtlCol="0" anchor="b"/>
          <a:lstStyle>
            <a:lvl1pPr algn="r">
              <a:defRPr sz="1200"/>
            </a:lvl1pPr>
          </a:lstStyle>
          <a:p>
            <a:fld id="{68F7C3CB-48A2-4C6E-9D8D-9C534A317DEE}" type="slidenum">
              <a:rPr lang="en-US" smtClean="0"/>
              <a:t>‹#›</a:t>
            </a:fld>
            <a:endParaRPr lang="en-US" dirty="0"/>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953000"/>
            <a:ext cx="8305800" cy="1066800"/>
          </a:xfrm>
        </p:spPr>
        <p:txBody>
          <a:bodyPr>
            <a:normAutofit/>
          </a:bodyPr>
          <a:lstStyle/>
          <a:p>
            <a:r>
              <a:rPr lang="en-US" sz="2800" b="1" dirty="0">
                <a:solidFill>
                  <a:schemeClr val="tx1"/>
                </a:solidFill>
              </a:rPr>
              <a:t>Washoe County </a:t>
            </a:r>
            <a:r>
              <a:rPr lang="en-US" sz="2800" b="1" i="1" dirty="0">
                <a:solidFill>
                  <a:schemeClr val="tx1"/>
                </a:solidFill>
              </a:rPr>
              <a:t>Board of Adjustment </a:t>
            </a:r>
          </a:p>
          <a:p>
            <a:pPr>
              <a:spcBef>
                <a:spcPts val="0"/>
              </a:spcBef>
            </a:pPr>
            <a:r>
              <a:rPr lang="en-US" sz="2400" b="1" i="1" dirty="0" smtClean="0">
                <a:solidFill>
                  <a:schemeClr val="tx1"/>
                </a:solidFill>
              </a:rPr>
              <a:t>October 4, 2018</a:t>
            </a:r>
          </a:p>
        </p:txBody>
      </p:sp>
      <p:sp>
        <p:nvSpPr>
          <p:cNvPr id="4" name="Title 3"/>
          <p:cNvSpPr>
            <a:spLocks noGrp="1"/>
          </p:cNvSpPr>
          <p:nvPr>
            <p:ph type="ctrTitle"/>
          </p:nvPr>
        </p:nvSpPr>
        <p:spPr>
          <a:xfrm>
            <a:off x="152399" y="152400"/>
            <a:ext cx="8927805" cy="762000"/>
          </a:xfrm>
        </p:spPr>
        <p:txBody>
          <a:bodyPr/>
          <a:lstStyle/>
          <a:p>
            <a:r>
              <a:rPr lang="en-US" sz="4000" dirty="0" smtClean="0"/>
              <a:t>WSUP18-0017 Soule Grading </a:t>
            </a:r>
            <a:endParaRPr lang="en-US" sz="4000" dirty="0"/>
          </a:p>
        </p:txBody>
      </p:sp>
      <p:pic>
        <p:nvPicPr>
          <p:cNvPr id="1027" name="Picture 3" descr="C:\Users\JOlander\AppData\Local\Microsoft\Windows\Temporary Internet Files\Content.Outlook\YDVMBAPK\00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8" t="17054" r="-1628" b="27132"/>
          <a:stretch/>
        </p:blipFill>
        <p:spPr bwMode="auto">
          <a:xfrm>
            <a:off x="0" y="990600"/>
            <a:ext cx="9296400" cy="3891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600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219200"/>
            <a:ext cx="8610600" cy="4648200"/>
          </a:xfrm>
        </p:spPr>
        <p:txBody>
          <a:bodyPr>
            <a:normAutofit/>
          </a:bodyPr>
          <a:lstStyle/>
          <a:p>
            <a:r>
              <a:rPr lang="en-US" dirty="0"/>
              <a:t>Staff received numerous calls and emails after Labor Day weekend stating that the property owner had done further grading along the west side of the Creek</a:t>
            </a:r>
          </a:p>
          <a:p>
            <a:pPr lvl="0"/>
            <a:r>
              <a:rPr lang="en-US" dirty="0"/>
              <a:t>On September 13th an Administrative Penalty Notice and $100 fine was issued for grading that was conducted following the Stop Work Order.</a:t>
            </a:r>
          </a:p>
          <a:p>
            <a:endParaRPr lang="en-US" dirty="0"/>
          </a:p>
        </p:txBody>
      </p:sp>
      <p:sp>
        <p:nvSpPr>
          <p:cNvPr id="3" name="Title 2"/>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3368666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334000"/>
            <a:ext cx="8686800" cy="609600"/>
          </a:xfrm>
        </p:spPr>
        <p:txBody>
          <a:bodyPr/>
          <a:lstStyle/>
          <a:p>
            <a:pPr marL="0" indent="0" algn="ctr">
              <a:buNone/>
            </a:pPr>
            <a:r>
              <a:rPr lang="en-US" dirty="0" smtClean="0"/>
              <a:t>Photo of site on September 12th</a:t>
            </a:r>
            <a:endParaRPr lang="en-US" dirty="0"/>
          </a:p>
        </p:txBody>
      </p:sp>
      <p:sp>
        <p:nvSpPr>
          <p:cNvPr id="3" name="Title 2"/>
          <p:cNvSpPr>
            <a:spLocks noGrp="1"/>
          </p:cNvSpPr>
          <p:nvPr>
            <p:ph type="title"/>
          </p:nvPr>
        </p:nvSpPr>
        <p:spPr/>
        <p:txBody>
          <a:bodyPr/>
          <a:lstStyle/>
          <a:p>
            <a:endParaRPr lang="en-US"/>
          </a:p>
        </p:txBody>
      </p:sp>
      <p:pic>
        <p:nvPicPr>
          <p:cNvPr id="4" name="Picture 3" descr="P:\Community Development Department\Boards and Commissions\Board of Adjustment\BOA Cases\2018 Cases\WSUP18-0017 Soule grading\Photos 9.12\IMG_0469.JPG"/>
          <p:cNvPicPr/>
          <p:nvPr/>
        </p:nvPicPr>
        <p:blipFill rotWithShape="1">
          <a:blip r:embed="rId2" cstate="print">
            <a:extLst>
              <a:ext uri="{28A0092B-C50C-407E-A947-70E740481C1C}">
                <a14:useLocalDpi xmlns:a14="http://schemas.microsoft.com/office/drawing/2010/main" val="0"/>
              </a:ext>
            </a:extLst>
          </a:blip>
          <a:srcRect t="15928" b="16344"/>
          <a:stretch/>
        </p:blipFill>
        <p:spPr bwMode="auto">
          <a:xfrm>
            <a:off x="877186" y="71325"/>
            <a:ext cx="8229599" cy="51193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117054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305800" cy="4495800"/>
          </a:xfrm>
        </p:spPr>
        <p:txBody>
          <a:bodyPr>
            <a:normAutofit/>
          </a:bodyPr>
          <a:lstStyle/>
          <a:p>
            <a:pPr marL="0" indent="0">
              <a:buNone/>
            </a:pPr>
            <a:r>
              <a:rPr lang="en-US" dirty="0" smtClean="0"/>
              <a:t>This site meets Article 438, Grading section for a special use permit for major grading for the: </a:t>
            </a:r>
          </a:p>
          <a:p>
            <a:pPr marL="0" indent="0">
              <a:buNone/>
            </a:pPr>
            <a:r>
              <a:rPr lang="en-US" dirty="0" smtClean="0"/>
              <a:t>“Any </a:t>
            </a:r>
            <a:r>
              <a:rPr lang="en-US" dirty="0"/>
              <a:t>grading in the Critical Stream Zone Buffer Area (CSZBA) of any Significant Hydrologic Resource (SHR) as defined by Article 418, Significant Hydrologic Resources</a:t>
            </a:r>
            <a:r>
              <a:rPr lang="en-US" dirty="0" smtClean="0"/>
              <a:t>.”</a:t>
            </a:r>
          </a:p>
        </p:txBody>
      </p:sp>
      <p:sp>
        <p:nvSpPr>
          <p:cNvPr id="3" name="Title 2"/>
          <p:cNvSpPr>
            <a:spLocks noGrp="1"/>
          </p:cNvSpPr>
          <p:nvPr>
            <p:ph type="title"/>
          </p:nvPr>
        </p:nvSpPr>
        <p:spPr>
          <a:xfrm>
            <a:off x="1219200" y="76200"/>
            <a:ext cx="7620000" cy="838200"/>
          </a:xfrm>
        </p:spPr>
        <p:txBody>
          <a:bodyPr/>
          <a:lstStyle/>
          <a:p>
            <a:r>
              <a:rPr lang="en-US" dirty="0" smtClean="0"/>
              <a:t>Analysis</a:t>
            </a:r>
            <a:endParaRPr lang="en-US" dirty="0"/>
          </a:p>
        </p:txBody>
      </p:sp>
    </p:spTree>
    <p:extLst>
      <p:ext uri="{BB962C8B-B14F-4D97-AF65-F5344CB8AC3E}">
        <p14:creationId xmlns:p14="http://schemas.microsoft.com/office/powerpoint/2010/main" val="3038831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82000" cy="4876800"/>
          </a:xfrm>
        </p:spPr>
        <p:txBody>
          <a:bodyPr>
            <a:normAutofit/>
          </a:bodyPr>
          <a:lstStyle/>
          <a:p>
            <a:r>
              <a:rPr lang="en-US" dirty="0"/>
              <a:t>The SUP is the mechanism </a:t>
            </a:r>
            <a:r>
              <a:rPr lang="en-US" dirty="0" smtClean="0"/>
              <a:t>to </a:t>
            </a:r>
            <a:r>
              <a:rPr lang="en-US" dirty="0"/>
              <a:t>correct the cited </a:t>
            </a:r>
            <a:r>
              <a:rPr lang="en-US" dirty="0" smtClean="0"/>
              <a:t>violation and provides the ability to provide specific </a:t>
            </a:r>
            <a:r>
              <a:rPr lang="en-US" dirty="0"/>
              <a:t>direction to resolve the </a:t>
            </a:r>
            <a:r>
              <a:rPr lang="en-US" dirty="0" smtClean="0"/>
              <a:t>violation- through Conditions of Approval  </a:t>
            </a:r>
          </a:p>
          <a:p>
            <a:r>
              <a:rPr lang="en-US" dirty="0" smtClean="0"/>
              <a:t>The SUP process allows staff to send the application to various </a:t>
            </a:r>
            <a:r>
              <a:rPr lang="en-US" dirty="0"/>
              <a:t>local, state and federal departments and agencies </a:t>
            </a:r>
            <a:r>
              <a:rPr lang="en-US" dirty="0" smtClean="0"/>
              <a:t>for </a:t>
            </a:r>
            <a:r>
              <a:rPr lang="en-US" dirty="0"/>
              <a:t>review </a:t>
            </a:r>
            <a:r>
              <a:rPr lang="en-US" dirty="0" smtClean="0"/>
              <a:t>and requested comments and/or conditions, to provide resolution for the violations on site</a:t>
            </a:r>
          </a:p>
        </p:txBody>
      </p:sp>
      <p:sp>
        <p:nvSpPr>
          <p:cNvPr id="3" name="Title 2"/>
          <p:cNvSpPr>
            <a:spLocks noGrp="1"/>
          </p:cNvSpPr>
          <p:nvPr>
            <p:ph type="title"/>
          </p:nvPr>
        </p:nvSpPr>
        <p:spPr>
          <a:xfrm>
            <a:off x="1219200" y="76200"/>
            <a:ext cx="7467600" cy="838200"/>
          </a:xfrm>
        </p:spPr>
        <p:txBody>
          <a:bodyPr/>
          <a:lstStyle/>
          <a:p>
            <a:r>
              <a:rPr lang="en-US" dirty="0" smtClean="0"/>
              <a:t>Analysis</a:t>
            </a:r>
            <a:endParaRPr lang="en-US" dirty="0"/>
          </a:p>
        </p:txBody>
      </p:sp>
    </p:spTree>
    <p:extLst>
      <p:ext uri="{BB962C8B-B14F-4D97-AF65-F5344CB8AC3E}">
        <p14:creationId xmlns:p14="http://schemas.microsoft.com/office/powerpoint/2010/main" val="2490097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smtClean="0"/>
              <a:t>Reviewing Agencies</a:t>
            </a:r>
            <a:endParaRPr lang="en-US" dirty="0"/>
          </a:p>
        </p:txBody>
      </p:sp>
      <p:sp>
        <p:nvSpPr>
          <p:cNvPr id="4" name="Content Placeholder 3"/>
          <p:cNvSpPr>
            <a:spLocks noGrp="1"/>
          </p:cNvSpPr>
          <p:nvPr>
            <p:ph idx="1"/>
          </p:nvPr>
        </p:nvSpPr>
        <p:spPr>
          <a:xfrm>
            <a:off x="76200" y="990600"/>
            <a:ext cx="8839200" cy="4800600"/>
          </a:xfrm>
        </p:spPr>
        <p:txBody>
          <a:bodyPr>
            <a:normAutofit/>
          </a:bodyPr>
          <a:lstStyle/>
          <a:p>
            <a:r>
              <a:rPr lang="en-US" dirty="0"/>
              <a:t>Letters, comments and conditions </a:t>
            </a:r>
            <a:r>
              <a:rPr lang="en-US" dirty="0" smtClean="0"/>
              <a:t>were received from 9 </a:t>
            </a:r>
            <a:r>
              <a:rPr lang="en-US" dirty="0"/>
              <a:t>of the 14 reviewing agencies </a:t>
            </a:r>
            <a:r>
              <a:rPr lang="en-US" dirty="0" smtClean="0"/>
              <a:t>which have </a:t>
            </a:r>
            <a:r>
              <a:rPr lang="en-US" dirty="0"/>
              <a:t>been included in the staff report </a:t>
            </a:r>
            <a:r>
              <a:rPr lang="en-US" dirty="0" smtClean="0"/>
              <a:t>and/or  incorporated </a:t>
            </a:r>
            <a:r>
              <a:rPr lang="en-US" dirty="0"/>
              <a:t>into the </a:t>
            </a:r>
            <a:r>
              <a:rPr lang="en-US" dirty="0" smtClean="0"/>
              <a:t>Conditions </a:t>
            </a:r>
            <a:r>
              <a:rPr lang="en-US" dirty="0"/>
              <a:t>of </a:t>
            </a:r>
            <a:r>
              <a:rPr lang="en-US" dirty="0" smtClean="0"/>
              <a:t>Approval</a:t>
            </a:r>
          </a:p>
          <a:p>
            <a:r>
              <a:rPr lang="en-US" dirty="0"/>
              <a:t>The applicant is currently working with the US Army Corps of Engineers and Nevada Department of Environmental Protection (NDEP) to address issues and meet their requirements</a:t>
            </a:r>
          </a:p>
          <a:p>
            <a:endParaRPr lang="en-US" dirty="0"/>
          </a:p>
        </p:txBody>
      </p:sp>
    </p:spTree>
    <p:extLst>
      <p:ext uri="{BB962C8B-B14F-4D97-AF65-F5344CB8AC3E}">
        <p14:creationId xmlns:p14="http://schemas.microsoft.com/office/powerpoint/2010/main" val="2378832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229600" cy="4724400"/>
          </a:xfrm>
        </p:spPr>
        <p:txBody>
          <a:bodyPr>
            <a:normAutofit/>
          </a:bodyPr>
          <a:lstStyle/>
          <a:p>
            <a:r>
              <a:rPr lang="en-US" dirty="0" smtClean="0"/>
              <a:t>Staff is proposing to amend the Conditions of Approval by removing the conditions from Washoe County Parks and Nevada Division of Forestry (NDF) and provide a new condition under Washoe County Planning and Building as condition f</a:t>
            </a:r>
          </a:p>
          <a:p>
            <a:pPr marL="0" indent="0">
              <a:buNone/>
            </a:pPr>
            <a:endParaRPr lang="en-US" dirty="0" smtClean="0"/>
          </a:p>
        </p:txBody>
      </p:sp>
      <p:sp>
        <p:nvSpPr>
          <p:cNvPr id="3" name="Title 2"/>
          <p:cNvSpPr>
            <a:spLocks noGrp="1"/>
          </p:cNvSpPr>
          <p:nvPr>
            <p:ph type="title"/>
          </p:nvPr>
        </p:nvSpPr>
        <p:spPr>
          <a:xfrm>
            <a:off x="1219200" y="76200"/>
            <a:ext cx="7924800" cy="792162"/>
          </a:xfrm>
        </p:spPr>
        <p:txBody>
          <a:bodyPr/>
          <a:lstStyle/>
          <a:p>
            <a:r>
              <a:rPr lang="en-US" sz="4000" dirty="0" smtClean="0"/>
              <a:t>Amending Conditions of Approval</a:t>
            </a:r>
            <a:endParaRPr lang="en-US" sz="4000" dirty="0"/>
          </a:p>
        </p:txBody>
      </p:sp>
    </p:spTree>
    <p:extLst>
      <p:ext uri="{BB962C8B-B14F-4D97-AF65-F5344CB8AC3E}">
        <p14:creationId xmlns:p14="http://schemas.microsoft.com/office/powerpoint/2010/main" val="3761081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Condition</a:t>
            </a:r>
            <a:endParaRPr lang="en-US" dirty="0"/>
          </a:p>
        </p:txBody>
      </p:sp>
      <p:sp>
        <p:nvSpPr>
          <p:cNvPr id="2" name="Content Placeholder 1"/>
          <p:cNvSpPr>
            <a:spLocks noGrp="1"/>
          </p:cNvSpPr>
          <p:nvPr>
            <p:ph idx="1"/>
          </p:nvPr>
        </p:nvSpPr>
        <p:spPr>
          <a:xfrm>
            <a:off x="228600" y="990600"/>
            <a:ext cx="8686800" cy="4953000"/>
          </a:xfrm>
        </p:spPr>
        <p:txBody>
          <a:bodyPr>
            <a:normAutofit fontScale="62500" lnSpcReduction="20000"/>
          </a:bodyPr>
          <a:lstStyle/>
          <a:p>
            <a:pPr marL="0" indent="0" hangingPunct="0">
              <a:buNone/>
            </a:pPr>
            <a:r>
              <a:rPr lang="en-US" dirty="0" smtClean="0"/>
              <a:t>f.  </a:t>
            </a:r>
            <a:r>
              <a:rPr lang="en-US" sz="4100" dirty="0"/>
              <a:t>The applicant shall develop and submit a restoration plan to the Washoe County Planning and Building Division that includes revegetation with native riparian plant species and measures for erosion and weed control.  The revegetation shall protect Thomas Creek and both the critical and sensitive stream zone buffer areas.  The plan will include the amount of shrubs and trees, will include evergreen trees at least seven (7) feet in height and  deciduous trees e at least two (2) inch caliper, and the pounds per acre of the seed mix.  The plan will be submitted with the Building permit for grading.  Washoe County Planning and Building Division will consult with Nevada Division of Forestry (NDF) and will be in compliance with the Master Plan policies concerning the appropriateness and viability of the plan for the area to be restored at the project site.</a:t>
            </a:r>
          </a:p>
        </p:txBody>
      </p:sp>
    </p:spTree>
    <p:extLst>
      <p:ext uri="{BB962C8B-B14F-4D97-AF65-F5344CB8AC3E}">
        <p14:creationId xmlns:p14="http://schemas.microsoft.com/office/powerpoint/2010/main" val="2504674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66800"/>
            <a:ext cx="8839200" cy="4648200"/>
          </a:xfrm>
        </p:spPr>
        <p:txBody>
          <a:bodyPr>
            <a:noAutofit/>
          </a:bodyPr>
          <a:lstStyle/>
          <a:p>
            <a:r>
              <a:rPr lang="en-US" sz="2800" dirty="0"/>
              <a:t>The Master Plan Conservation Element’s goals and policies recognize the need for riparian areas and supports protecting riparian community </a:t>
            </a:r>
          </a:p>
          <a:p>
            <a:r>
              <a:rPr lang="en-US" sz="2800" dirty="0"/>
              <a:t>The Southwest Truckee Meadows Area Plan character statement states “creeks support riparian vegetation and provide habitat for various types of waterfowl and small mammals.  Wildlife habitat and migratory routes are a key component of the area’s character “ and “it is essential to protect the delicate natural balance created by these creeks and springs.”</a:t>
            </a:r>
          </a:p>
        </p:txBody>
      </p:sp>
      <p:sp>
        <p:nvSpPr>
          <p:cNvPr id="3" name="Title 2"/>
          <p:cNvSpPr>
            <a:spLocks noGrp="1"/>
          </p:cNvSpPr>
          <p:nvPr>
            <p:ph type="title"/>
          </p:nvPr>
        </p:nvSpPr>
        <p:spPr/>
        <p:txBody>
          <a:bodyPr/>
          <a:lstStyle/>
          <a:p>
            <a:r>
              <a:rPr lang="en-US" dirty="0"/>
              <a:t>Support for New Condition </a:t>
            </a:r>
          </a:p>
        </p:txBody>
      </p:sp>
    </p:spTree>
    <p:extLst>
      <p:ext uri="{BB962C8B-B14F-4D97-AF65-F5344CB8AC3E}">
        <p14:creationId xmlns:p14="http://schemas.microsoft.com/office/powerpoint/2010/main" val="3915871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smtClean="0"/>
              <a:t>Public Notice &amp; CAB</a:t>
            </a:r>
            <a:endParaRPr lang="en-US" dirty="0"/>
          </a:p>
        </p:txBody>
      </p:sp>
      <p:sp>
        <p:nvSpPr>
          <p:cNvPr id="4" name="Content Placeholder 3"/>
          <p:cNvSpPr>
            <a:spLocks noGrp="1"/>
          </p:cNvSpPr>
          <p:nvPr>
            <p:ph idx="1"/>
          </p:nvPr>
        </p:nvSpPr>
        <p:spPr>
          <a:xfrm>
            <a:off x="457200" y="1600200"/>
            <a:ext cx="3790936" cy="4191000"/>
          </a:xfrm>
        </p:spPr>
        <p:txBody>
          <a:bodyPr>
            <a:normAutofit/>
          </a:bodyPr>
          <a:lstStyle/>
          <a:p>
            <a:pPr marL="0" indent="0">
              <a:buNone/>
            </a:pPr>
            <a:r>
              <a:rPr lang="en-US" dirty="0" smtClean="0"/>
              <a:t>Notices were sent 500 </a:t>
            </a:r>
            <a:r>
              <a:rPr lang="en-US" dirty="0"/>
              <a:t>feet from the </a:t>
            </a:r>
            <a:r>
              <a:rPr lang="en-US" dirty="0" smtClean="0"/>
              <a:t>site to 35 property owners</a:t>
            </a:r>
            <a:endParaRPr lang="en-US" dirty="0"/>
          </a:p>
        </p:txBody>
      </p:sp>
      <p:pic>
        <p:nvPicPr>
          <p:cNvPr id="5" name="Picture 2" descr="P:\Community Development Department\Boards and Commissions\Board of Adjustment\BOA Cases\2018 Cases\WSUP18-0017 Soule grading\Exhibits\Exhibit H.Notice Map.jpg"/>
          <p:cNvPicPr>
            <a:picLocks noChangeAspect="1" noChangeArrowheads="1"/>
          </p:cNvPicPr>
          <p:nvPr/>
        </p:nvPicPr>
        <p:blipFill rotWithShape="1">
          <a:blip r:embed="rId2">
            <a:extLst>
              <a:ext uri="{28A0092B-C50C-407E-A947-70E740481C1C}">
                <a14:useLocalDpi xmlns:a14="http://schemas.microsoft.com/office/drawing/2010/main" val="0"/>
              </a:ext>
            </a:extLst>
          </a:blip>
          <a:srcRect l="6863" t="9923" r="11678" b="20930"/>
          <a:stretch/>
        </p:blipFill>
        <p:spPr bwMode="auto">
          <a:xfrm>
            <a:off x="4248136" y="990600"/>
            <a:ext cx="4716883"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720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6800"/>
            <a:ext cx="8610600" cy="4800600"/>
          </a:xfrm>
        </p:spPr>
        <p:txBody>
          <a:bodyPr>
            <a:normAutofit fontScale="47500" lnSpcReduction="20000"/>
          </a:bodyPr>
          <a:lstStyle/>
          <a:p>
            <a:r>
              <a:rPr lang="en-US" sz="5100" dirty="0"/>
              <a:t>The South Truckee Meadows/Washoe Valley CAB reviewed the application on September 6, 2018 and 4 members voted in favor of the SUP and 1 member abstained.</a:t>
            </a:r>
          </a:p>
          <a:p>
            <a:r>
              <a:rPr lang="en-US" sz="5100" dirty="0"/>
              <a:t>The public comments included:</a:t>
            </a:r>
          </a:p>
          <a:p>
            <a:pPr lvl="1" fontAlgn="base" hangingPunct="0"/>
            <a:r>
              <a:rPr lang="en-US" sz="4400" dirty="0"/>
              <a:t>All trees and vegetation along Thomas Creek have been removed whether it was healthy or not and this will increase flooding; </a:t>
            </a:r>
          </a:p>
          <a:p>
            <a:pPr lvl="1" fontAlgn="base" hangingPunct="0"/>
            <a:r>
              <a:rPr lang="en-US" sz="4400" dirty="0"/>
              <a:t>Thomas Creek and the water that flows within it belongs to the </a:t>
            </a:r>
            <a:r>
              <a:rPr lang="en-US" sz="4400" dirty="0" smtClean="0"/>
              <a:t>community </a:t>
            </a:r>
          </a:p>
          <a:p>
            <a:pPr lvl="1" fontAlgn="base" hangingPunct="0"/>
            <a:r>
              <a:rPr lang="en-US" sz="4400" dirty="0" smtClean="0"/>
              <a:t>The </a:t>
            </a:r>
            <a:r>
              <a:rPr lang="en-US" sz="4400" dirty="0"/>
              <a:t>area has not been cleaned-up it has been bulldozed and everything has been </a:t>
            </a:r>
            <a:r>
              <a:rPr lang="en-US" sz="4400" dirty="0" smtClean="0"/>
              <a:t>removed and </a:t>
            </a:r>
            <a:r>
              <a:rPr lang="en-US" sz="4400" dirty="0"/>
              <a:t>has </a:t>
            </a:r>
            <a:r>
              <a:rPr lang="en-US" sz="4400" dirty="0" smtClean="0"/>
              <a:t>destroyed </a:t>
            </a:r>
            <a:r>
              <a:rPr lang="en-US" sz="4400" dirty="0"/>
              <a:t>and fish and animal </a:t>
            </a:r>
            <a:r>
              <a:rPr lang="en-US" sz="4400" dirty="0" smtClean="0"/>
              <a:t>habitat; </a:t>
            </a:r>
            <a:endParaRPr lang="en-US" sz="4400" dirty="0"/>
          </a:p>
          <a:p>
            <a:pPr lvl="1" fontAlgn="base" hangingPunct="0"/>
            <a:r>
              <a:rPr lang="en-US" sz="4400" dirty="0" smtClean="0"/>
              <a:t>The </a:t>
            </a:r>
            <a:r>
              <a:rPr lang="en-US" sz="4400" dirty="0"/>
              <a:t>creek has been re-directed and re-aligned and a large pool has been created; and</a:t>
            </a:r>
          </a:p>
          <a:p>
            <a:pPr lvl="1" fontAlgn="base" hangingPunct="0"/>
            <a:r>
              <a:rPr lang="en-US" sz="4400" dirty="0"/>
              <a:t>The property owner has created his own backyard water feature. </a:t>
            </a:r>
          </a:p>
          <a:p>
            <a:endParaRPr lang="en-US" dirty="0"/>
          </a:p>
          <a:p>
            <a:endParaRPr lang="en-US" dirty="0"/>
          </a:p>
        </p:txBody>
      </p:sp>
      <p:sp>
        <p:nvSpPr>
          <p:cNvPr id="3" name="Title 2"/>
          <p:cNvSpPr>
            <a:spLocks noGrp="1"/>
          </p:cNvSpPr>
          <p:nvPr>
            <p:ph type="title"/>
          </p:nvPr>
        </p:nvSpPr>
        <p:spPr>
          <a:xfrm>
            <a:off x="1219200" y="76200"/>
            <a:ext cx="7239000" cy="838200"/>
          </a:xfrm>
        </p:spPr>
        <p:txBody>
          <a:bodyPr/>
          <a:lstStyle/>
          <a:p>
            <a:r>
              <a:rPr lang="en-US" dirty="0" smtClean="0"/>
              <a:t>CAB Meeting</a:t>
            </a:r>
            <a:endParaRPr lang="en-US" dirty="0"/>
          </a:p>
        </p:txBody>
      </p:sp>
    </p:spTree>
    <p:extLst>
      <p:ext uri="{BB962C8B-B14F-4D97-AF65-F5344CB8AC3E}">
        <p14:creationId xmlns:p14="http://schemas.microsoft.com/office/powerpoint/2010/main" val="1928467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848600" cy="792162"/>
          </a:xfrm>
        </p:spPr>
        <p:txBody>
          <a:bodyPr/>
          <a:lstStyle/>
          <a:p>
            <a:r>
              <a:rPr lang="en-US" dirty="0" smtClean="0"/>
              <a:t>Request</a:t>
            </a:r>
            <a:endParaRPr lang="en-US" dirty="0"/>
          </a:p>
        </p:txBody>
      </p:sp>
      <p:sp>
        <p:nvSpPr>
          <p:cNvPr id="4" name="Content Placeholder 3"/>
          <p:cNvSpPr>
            <a:spLocks noGrp="1"/>
          </p:cNvSpPr>
          <p:nvPr>
            <p:ph idx="1"/>
          </p:nvPr>
        </p:nvSpPr>
        <p:spPr>
          <a:xfrm>
            <a:off x="228600" y="1066800"/>
            <a:ext cx="8458200" cy="4724400"/>
          </a:xfrm>
        </p:spPr>
        <p:txBody>
          <a:bodyPr>
            <a:normAutofit/>
          </a:bodyPr>
          <a:lstStyle/>
          <a:p>
            <a:pPr marL="0" indent="0">
              <a:buNone/>
            </a:pPr>
            <a:r>
              <a:rPr lang="en-US" dirty="0"/>
              <a:t>The </a:t>
            </a:r>
            <a:r>
              <a:rPr lang="en-US" dirty="0" smtClean="0"/>
              <a:t>application </a:t>
            </a:r>
            <a:r>
              <a:rPr lang="en-US" dirty="0"/>
              <a:t>is </a:t>
            </a:r>
            <a:r>
              <a:rPr lang="en-US" dirty="0" smtClean="0"/>
              <a:t>seeking approval of a special </a:t>
            </a:r>
            <a:r>
              <a:rPr lang="en-US" dirty="0"/>
              <a:t>use permit </a:t>
            </a:r>
            <a:r>
              <a:rPr lang="en-US" dirty="0" smtClean="0"/>
              <a:t>from </a:t>
            </a:r>
            <a:r>
              <a:rPr lang="en-US" dirty="0"/>
              <a:t>the Board of Adjustment for after-the-fact grading done without appropriate permits </a:t>
            </a:r>
            <a:r>
              <a:rPr lang="en-US" dirty="0" smtClean="0"/>
              <a:t>within </a:t>
            </a:r>
            <a:r>
              <a:rPr lang="en-US" dirty="0"/>
              <a:t>the Critical and Sensitive Stream Buffer Zones as defined in Article </a:t>
            </a:r>
            <a:r>
              <a:rPr lang="en-US" dirty="0" smtClean="0"/>
              <a:t>418, Significant </a:t>
            </a:r>
            <a:r>
              <a:rPr lang="en-US" dirty="0"/>
              <a:t>Hydrologic </a:t>
            </a:r>
            <a:r>
              <a:rPr lang="en-US" dirty="0" smtClean="0"/>
              <a:t>Resources </a:t>
            </a:r>
            <a:r>
              <a:rPr lang="en-US" dirty="0"/>
              <a:t>of the Washoe County Development Code. </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08529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76200"/>
            <a:ext cx="7848600" cy="838200"/>
          </a:xfrm>
        </p:spPr>
        <p:txBody>
          <a:bodyPr/>
          <a:lstStyle/>
          <a:p>
            <a:r>
              <a:rPr lang="en-US" sz="3600" dirty="0"/>
              <a:t>Special Use Permit  </a:t>
            </a:r>
            <a:r>
              <a:rPr lang="en-US" sz="3600" dirty="0" smtClean="0"/>
              <a:t>Findings</a:t>
            </a:r>
            <a:endParaRPr lang="en-US" sz="3600" dirty="0"/>
          </a:p>
        </p:txBody>
      </p:sp>
      <p:sp>
        <p:nvSpPr>
          <p:cNvPr id="4" name="Content Placeholder 3"/>
          <p:cNvSpPr>
            <a:spLocks noGrp="1"/>
          </p:cNvSpPr>
          <p:nvPr>
            <p:ph idx="1"/>
          </p:nvPr>
        </p:nvSpPr>
        <p:spPr>
          <a:xfrm>
            <a:off x="0" y="990600"/>
            <a:ext cx="9144000" cy="4876800"/>
          </a:xfrm>
        </p:spPr>
        <p:txBody>
          <a:bodyPr>
            <a:noAutofit/>
          </a:bodyPr>
          <a:lstStyle/>
          <a:p>
            <a:pPr marL="0" indent="0" fontAlgn="base" hangingPunct="0">
              <a:buNone/>
            </a:pPr>
            <a:r>
              <a:rPr lang="en-US" sz="2000" dirty="0"/>
              <a:t>1. </a:t>
            </a:r>
            <a:r>
              <a:rPr lang="en-US" sz="2000" u="sng" dirty="0"/>
              <a:t>Consistency.</a:t>
            </a:r>
            <a:r>
              <a:rPr lang="en-US" sz="2000" dirty="0"/>
              <a:t>  That the proposed use is consistent with the action programs, policies, standards and maps of the Master Plan and the Southwest Area Plan.</a:t>
            </a:r>
          </a:p>
          <a:p>
            <a:pPr marL="0" indent="0" fontAlgn="base" hangingPunct="0">
              <a:buNone/>
            </a:pPr>
            <a:r>
              <a:rPr lang="en-US" sz="2000" dirty="0"/>
              <a:t>2. </a:t>
            </a:r>
            <a:r>
              <a:rPr lang="en-US" sz="2000" u="sng" dirty="0"/>
              <a:t>Improvements.</a:t>
            </a:r>
            <a:r>
              <a:rPr lang="en-US" sz="2000" dirty="0"/>
              <a:t>  That adequate utilities, roadway improvements, sanitation, water supply, drainage, and other necessary facilities have been provided, the proposed improvements are properly related to existing and proposed roadways, and an adequate public facilities determination has been made in accordance with Division Seven.</a:t>
            </a:r>
          </a:p>
          <a:p>
            <a:pPr marL="0" indent="0" fontAlgn="base" hangingPunct="0">
              <a:buNone/>
            </a:pPr>
            <a:r>
              <a:rPr lang="en-US" sz="2000" dirty="0"/>
              <a:t>3. </a:t>
            </a:r>
            <a:r>
              <a:rPr lang="en-US" sz="2000" u="sng" dirty="0"/>
              <a:t>Site Suitability.</a:t>
            </a:r>
            <a:r>
              <a:rPr lang="en-US" sz="2000" dirty="0"/>
              <a:t>  That the site is physically suitable for outdoor sports and recreation, grading and for the intensity of such a development.</a:t>
            </a:r>
          </a:p>
          <a:p>
            <a:pPr marL="0" indent="0" fontAlgn="base" hangingPunct="0">
              <a:buNone/>
            </a:pPr>
            <a:r>
              <a:rPr lang="en-US" sz="2000" dirty="0"/>
              <a:t>4. </a:t>
            </a:r>
            <a:r>
              <a:rPr lang="en-US" sz="2000" u="sng" dirty="0"/>
              <a:t>Issuance Not Detrimental.</a:t>
            </a:r>
            <a:r>
              <a:rPr lang="en-US" sz="2000" dirty="0"/>
              <a:t>  That issuance of the permit will not be significantly detrimental to the public health, safety or welfare; injurious to the property or improvements of adjacent properties; or detrimental to the character of the surrounding area.</a:t>
            </a:r>
          </a:p>
          <a:p>
            <a:pPr marL="0" indent="0" hangingPunct="0">
              <a:buNone/>
            </a:pPr>
            <a:r>
              <a:rPr lang="en-US" sz="2000" u="sng" dirty="0" smtClean="0"/>
              <a:t>Southwest Truckee Meadows Area Plan </a:t>
            </a:r>
            <a:r>
              <a:rPr lang="en-US" sz="2000" dirty="0" smtClean="0"/>
              <a:t>SW.2.14 </a:t>
            </a:r>
            <a:endParaRPr lang="en-US" sz="2000" dirty="0"/>
          </a:p>
        </p:txBody>
      </p:sp>
    </p:spTree>
    <p:extLst>
      <p:ext uri="{BB962C8B-B14F-4D97-AF65-F5344CB8AC3E}">
        <p14:creationId xmlns:p14="http://schemas.microsoft.com/office/powerpoint/2010/main" val="3799001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924800" cy="792162"/>
          </a:xfrm>
        </p:spPr>
        <p:txBody>
          <a:bodyPr/>
          <a:lstStyle/>
          <a:p>
            <a:r>
              <a:rPr lang="en-US" dirty="0" smtClean="0"/>
              <a:t>Possible Motion</a:t>
            </a:r>
            <a:endParaRPr lang="en-US" dirty="0"/>
          </a:p>
        </p:txBody>
      </p:sp>
      <p:sp>
        <p:nvSpPr>
          <p:cNvPr id="4" name="Content Placeholder 3"/>
          <p:cNvSpPr>
            <a:spLocks noGrp="1"/>
          </p:cNvSpPr>
          <p:nvPr>
            <p:ph idx="1"/>
          </p:nvPr>
        </p:nvSpPr>
        <p:spPr>
          <a:xfrm>
            <a:off x="228600" y="1066800"/>
            <a:ext cx="8534400" cy="4724400"/>
          </a:xfrm>
        </p:spPr>
        <p:txBody>
          <a:bodyPr>
            <a:normAutofit fontScale="92500" lnSpcReduction="10000"/>
          </a:bodyPr>
          <a:lstStyle/>
          <a:p>
            <a:pPr marL="0" indent="0">
              <a:lnSpc>
                <a:spcPct val="120000"/>
              </a:lnSpc>
              <a:buNone/>
            </a:pPr>
            <a:r>
              <a:rPr lang="en-US" dirty="0"/>
              <a:t>I move that, after giving reasoned consideration to the information contained in the staff report and information received during the public hearing, the Washoe County Board of Adjustment approve Special Use Permit Case Number </a:t>
            </a:r>
            <a:r>
              <a:rPr lang="en-US" dirty="0" smtClean="0"/>
              <a:t>WSUP18-0017 </a:t>
            </a:r>
            <a:r>
              <a:rPr lang="en-US" dirty="0"/>
              <a:t>with </a:t>
            </a:r>
            <a:r>
              <a:rPr lang="en-US" dirty="0" smtClean="0"/>
              <a:t>conditions included </a:t>
            </a:r>
            <a:r>
              <a:rPr lang="en-US" dirty="0"/>
              <a:t>in Exhibit </a:t>
            </a:r>
            <a:r>
              <a:rPr lang="en-US" dirty="0" smtClean="0"/>
              <a:t>A and with the</a:t>
            </a:r>
            <a:r>
              <a:rPr lang="en-US" dirty="0" smtClean="0">
                <a:solidFill>
                  <a:srgbClr val="FF0000"/>
                </a:solidFill>
              </a:rPr>
              <a:t> amended conditions as presented</a:t>
            </a:r>
            <a:r>
              <a:rPr lang="en-US" dirty="0" smtClean="0"/>
              <a:t>, </a:t>
            </a:r>
            <a:r>
              <a:rPr lang="en-US" dirty="0"/>
              <a:t>having made all findings in accordance with Washoe County Code Section 110.810.30</a:t>
            </a:r>
          </a:p>
        </p:txBody>
      </p:sp>
    </p:spTree>
    <p:extLst>
      <p:ext uri="{BB962C8B-B14F-4D97-AF65-F5344CB8AC3E}">
        <p14:creationId xmlns:p14="http://schemas.microsoft.com/office/powerpoint/2010/main" val="3855694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5208" y="152400"/>
            <a:ext cx="6958444"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ular Callout 2"/>
          <p:cNvSpPr/>
          <p:nvPr/>
        </p:nvSpPr>
        <p:spPr>
          <a:xfrm>
            <a:off x="76200" y="1366532"/>
            <a:ext cx="1219199" cy="995668"/>
          </a:xfrm>
          <a:prstGeom prst="wedgeRectCallout">
            <a:avLst>
              <a:gd name="adj1" fmla="val 134400"/>
              <a:gd name="adj2" fmla="val 443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Project Site </a:t>
            </a:r>
            <a:endParaRPr lang="en-US" b="1" dirty="0"/>
          </a:p>
        </p:txBody>
      </p:sp>
    </p:spTree>
    <p:extLst>
      <p:ext uri="{BB962C8B-B14F-4D97-AF65-F5344CB8AC3E}">
        <p14:creationId xmlns:p14="http://schemas.microsoft.com/office/powerpoint/2010/main" val="1657936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430" r="18605"/>
          <a:stretch/>
        </p:blipFill>
        <p:spPr bwMode="auto">
          <a:xfrm>
            <a:off x="2133600" y="105334"/>
            <a:ext cx="4774018" cy="6697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ular Callout 5"/>
          <p:cNvSpPr/>
          <p:nvPr/>
        </p:nvSpPr>
        <p:spPr>
          <a:xfrm>
            <a:off x="0" y="2287524"/>
            <a:ext cx="1981200" cy="612648"/>
          </a:xfrm>
          <a:prstGeom prst="wedgeRectCallout">
            <a:avLst>
              <a:gd name="adj1" fmla="val 157878"/>
              <a:gd name="adj2" fmla="val -1301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Southwest Vistas HOA parcel</a:t>
            </a:r>
            <a:endParaRPr lang="en-US" dirty="0"/>
          </a:p>
        </p:txBody>
      </p:sp>
      <p:sp>
        <p:nvSpPr>
          <p:cNvPr id="8" name="Rectangular Callout 7"/>
          <p:cNvSpPr/>
          <p:nvPr/>
        </p:nvSpPr>
        <p:spPr>
          <a:xfrm>
            <a:off x="533400" y="5029200"/>
            <a:ext cx="914400" cy="612648"/>
          </a:xfrm>
          <a:prstGeom prst="wedgeRectCallout">
            <a:avLst>
              <a:gd name="adj1" fmla="val 271027"/>
              <a:gd name="adj2" fmla="val 937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TMWA parcel</a:t>
            </a:r>
            <a:endParaRPr lang="en-US" dirty="0"/>
          </a:p>
        </p:txBody>
      </p:sp>
      <p:sp>
        <p:nvSpPr>
          <p:cNvPr id="9" name="Rectangular Callout 8"/>
          <p:cNvSpPr/>
          <p:nvPr/>
        </p:nvSpPr>
        <p:spPr>
          <a:xfrm>
            <a:off x="7467600" y="1981200"/>
            <a:ext cx="1447800" cy="612648"/>
          </a:xfrm>
          <a:prstGeom prst="wedgeRectCallout">
            <a:avLst>
              <a:gd name="adj1" fmla="val -180196"/>
              <a:gd name="adj2" fmla="val -2151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Scott Hume parcel</a:t>
            </a:r>
            <a:endParaRPr lang="en-US" dirty="0"/>
          </a:p>
        </p:txBody>
      </p:sp>
      <p:sp>
        <p:nvSpPr>
          <p:cNvPr id="2" name="Rectangle 1"/>
          <p:cNvSpPr/>
          <p:nvPr/>
        </p:nvSpPr>
        <p:spPr>
          <a:xfrm>
            <a:off x="3983665" y="4114800"/>
            <a:ext cx="914400" cy="914400"/>
          </a:xfrm>
          <a:prstGeom prst="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t>Soule house</a:t>
            </a:r>
            <a:endParaRPr lang="en-US" b="1" dirty="0"/>
          </a:p>
        </p:txBody>
      </p:sp>
      <p:sp>
        <p:nvSpPr>
          <p:cNvPr id="4" name="Rectangle 3"/>
          <p:cNvSpPr/>
          <p:nvPr/>
        </p:nvSpPr>
        <p:spPr>
          <a:xfrm>
            <a:off x="4068726" y="2654595"/>
            <a:ext cx="1219200" cy="684276"/>
          </a:xfrm>
          <a:prstGeom prst="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t>Grading site</a:t>
            </a:r>
            <a:endParaRPr lang="en-US" sz="2000" b="1" dirty="0"/>
          </a:p>
        </p:txBody>
      </p:sp>
      <p:sp>
        <p:nvSpPr>
          <p:cNvPr id="5" name="Rectangle 4"/>
          <p:cNvSpPr/>
          <p:nvPr/>
        </p:nvSpPr>
        <p:spPr>
          <a:xfrm>
            <a:off x="2590800" y="4647438"/>
            <a:ext cx="1371600" cy="763524"/>
          </a:xfrm>
          <a:prstGeom prst="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t>Sage Ridge School  parcel</a:t>
            </a:r>
            <a:endParaRPr lang="en-US" sz="1600" b="1" dirty="0"/>
          </a:p>
        </p:txBody>
      </p:sp>
      <p:sp>
        <p:nvSpPr>
          <p:cNvPr id="13" name="Rectangle 12"/>
          <p:cNvSpPr/>
          <p:nvPr/>
        </p:nvSpPr>
        <p:spPr>
          <a:xfrm>
            <a:off x="2209800" y="3810000"/>
            <a:ext cx="1447800" cy="533400"/>
          </a:xfrm>
          <a:prstGeom prst="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t>Washoe County parcel</a:t>
            </a:r>
            <a:endParaRPr lang="en-US" sz="1600" b="1" dirty="0"/>
          </a:p>
        </p:txBody>
      </p:sp>
    </p:spTree>
    <p:extLst>
      <p:ext uri="{BB962C8B-B14F-4D97-AF65-F5344CB8AC3E}">
        <p14:creationId xmlns:p14="http://schemas.microsoft.com/office/powerpoint/2010/main" val="1262124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0"/>
            <a:ext cx="7413554" cy="6806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ular Callout 1"/>
          <p:cNvSpPr/>
          <p:nvPr/>
        </p:nvSpPr>
        <p:spPr>
          <a:xfrm>
            <a:off x="1828800" y="4343399"/>
            <a:ext cx="1295400" cy="478217"/>
          </a:xfrm>
          <a:prstGeom prst="wedgeRectCallout">
            <a:avLst>
              <a:gd name="adj1" fmla="val -56492"/>
              <a:gd name="adj2" fmla="val 114565"/>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Perimeter fence</a:t>
            </a:r>
            <a:endParaRPr lang="en-US" dirty="0"/>
          </a:p>
        </p:txBody>
      </p:sp>
      <p:sp>
        <p:nvSpPr>
          <p:cNvPr id="3" name="Rectangular Callout 2"/>
          <p:cNvSpPr/>
          <p:nvPr/>
        </p:nvSpPr>
        <p:spPr>
          <a:xfrm>
            <a:off x="3733800" y="4031635"/>
            <a:ext cx="1219200" cy="554416"/>
          </a:xfrm>
          <a:prstGeom prst="wedgeRectCallout">
            <a:avLst>
              <a:gd name="adj1" fmla="val 116667"/>
              <a:gd name="adj2" fmla="val -15507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 name="Rectangular Callout 3"/>
          <p:cNvSpPr/>
          <p:nvPr/>
        </p:nvSpPr>
        <p:spPr>
          <a:xfrm>
            <a:off x="3581400" y="4002519"/>
            <a:ext cx="1371600" cy="612648"/>
          </a:xfrm>
          <a:prstGeom prst="wedgeRectCallout">
            <a:avLst>
              <a:gd name="adj1" fmla="val 18702"/>
              <a:gd name="adj2" fmla="val -209975"/>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Piles of dead vegetation </a:t>
            </a:r>
            <a:endParaRPr lang="en-US" dirty="0"/>
          </a:p>
        </p:txBody>
      </p:sp>
      <p:sp>
        <p:nvSpPr>
          <p:cNvPr id="5" name="Rectangular Callout 4"/>
          <p:cNvSpPr/>
          <p:nvPr/>
        </p:nvSpPr>
        <p:spPr>
          <a:xfrm>
            <a:off x="7467600" y="1295400"/>
            <a:ext cx="1295400" cy="612648"/>
          </a:xfrm>
          <a:prstGeom prst="wedgeRectCallout">
            <a:avLst>
              <a:gd name="adj1" fmla="val -109479"/>
              <a:gd name="adj2" fmla="val 9200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 name="Rectangular Callout 5"/>
          <p:cNvSpPr/>
          <p:nvPr/>
        </p:nvSpPr>
        <p:spPr>
          <a:xfrm>
            <a:off x="7467600" y="1295400"/>
            <a:ext cx="1295400" cy="612648"/>
          </a:xfrm>
          <a:prstGeom prst="wedgeRectCallout">
            <a:avLst>
              <a:gd name="adj1" fmla="val -203049"/>
              <a:gd name="adj2" fmla="val 20848"/>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Existing  vegetation</a:t>
            </a:r>
            <a:endParaRPr lang="en-US" dirty="0"/>
          </a:p>
        </p:txBody>
      </p:sp>
    </p:spTree>
    <p:extLst>
      <p:ext uri="{BB962C8B-B14F-4D97-AF65-F5344CB8AC3E}">
        <p14:creationId xmlns:p14="http://schemas.microsoft.com/office/powerpoint/2010/main" val="2526655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534400" cy="4495800"/>
          </a:xfrm>
        </p:spPr>
        <p:txBody>
          <a:bodyPr>
            <a:normAutofit fontScale="85000" lnSpcReduction="20000"/>
          </a:bodyPr>
          <a:lstStyle/>
          <a:p>
            <a:r>
              <a:rPr lang="en-US" dirty="0"/>
              <a:t>Article </a:t>
            </a:r>
            <a:r>
              <a:rPr lang="en-US" dirty="0" smtClean="0"/>
              <a:t>438, Grading is defined as</a:t>
            </a:r>
            <a:r>
              <a:rPr lang="en-US" dirty="0"/>
              <a:t>, “any clearing, excavation, cutting, filling, or other disturbance of the natural state of the landform or natural vegetation and/or any combination thereof</a:t>
            </a:r>
            <a:r>
              <a:rPr lang="en-US" dirty="0" smtClean="0"/>
              <a:t>.”</a:t>
            </a:r>
          </a:p>
          <a:p>
            <a:r>
              <a:rPr lang="en-US" dirty="0" smtClean="0"/>
              <a:t>Article 418, </a:t>
            </a:r>
            <a:r>
              <a:rPr lang="en-US" dirty="0"/>
              <a:t>Significant Hydrological </a:t>
            </a:r>
            <a:r>
              <a:rPr lang="en-US" dirty="0" smtClean="0"/>
              <a:t>Resources, regulates the development </a:t>
            </a:r>
            <a:r>
              <a:rPr lang="en-US" dirty="0"/>
              <a:t>activity within and adjacent to perennial streams to ensure that these resources are protected and enhanced</a:t>
            </a:r>
            <a:r>
              <a:rPr lang="en-US" dirty="0" smtClean="0"/>
              <a:t>.</a:t>
            </a:r>
          </a:p>
          <a:p>
            <a:r>
              <a:rPr lang="en-US" dirty="0" smtClean="0"/>
              <a:t>Thomas </a:t>
            </a:r>
            <a:r>
              <a:rPr lang="en-US" dirty="0"/>
              <a:t>Creek is defined as a perennial </a:t>
            </a:r>
            <a:r>
              <a:rPr lang="en-US" dirty="0" smtClean="0"/>
              <a:t>stream </a:t>
            </a:r>
            <a:r>
              <a:rPr lang="en-US" dirty="0"/>
              <a:t>per Significant Hydrological Resources </a:t>
            </a:r>
            <a:r>
              <a:rPr lang="en-US" dirty="0" smtClean="0"/>
              <a:t>Map </a:t>
            </a:r>
            <a:r>
              <a:rPr lang="en-US" dirty="0"/>
              <a:t>110.418.05.1 and is identified as a U.S. Waterway by the federal government.</a:t>
            </a:r>
            <a:endParaRPr lang="en-US" dirty="0" smtClean="0"/>
          </a:p>
          <a:p>
            <a:endParaRPr lang="en-US" dirty="0" smtClean="0"/>
          </a:p>
        </p:txBody>
      </p:sp>
      <p:sp>
        <p:nvSpPr>
          <p:cNvPr id="3" name="Title 2"/>
          <p:cNvSpPr>
            <a:spLocks noGrp="1"/>
          </p:cNvSpPr>
          <p:nvPr>
            <p:ph type="title"/>
          </p:nvPr>
        </p:nvSpPr>
        <p:spPr>
          <a:xfrm>
            <a:off x="1219200" y="76200"/>
            <a:ext cx="7772400" cy="838200"/>
          </a:xfrm>
        </p:spPr>
        <p:txBody>
          <a:bodyPr/>
          <a:lstStyle/>
          <a:p>
            <a:r>
              <a:rPr lang="en-US" dirty="0" smtClean="0"/>
              <a:t>Development Code Background</a:t>
            </a:r>
            <a:endParaRPr lang="en-US" dirty="0"/>
          </a:p>
        </p:txBody>
      </p:sp>
    </p:spTree>
    <p:extLst>
      <p:ext uri="{BB962C8B-B14F-4D97-AF65-F5344CB8AC3E}">
        <p14:creationId xmlns:p14="http://schemas.microsoft.com/office/powerpoint/2010/main" val="3000058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382000" cy="4572000"/>
          </a:xfrm>
        </p:spPr>
        <p:txBody>
          <a:bodyPr>
            <a:normAutofit fontScale="92500" lnSpcReduction="10000"/>
          </a:bodyPr>
          <a:lstStyle/>
          <a:p>
            <a:r>
              <a:rPr lang="en-US" dirty="0" smtClean="0"/>
              <a:t>In </a:t>
            </a:r>
            <a:r>
              <a:rPr lang="en-US" dirty="0"/>
              <a:t>May </a:t>
            </a:r>
            <a:r>
              <a:rPr lang="en-US" dirty="0" smtClean="0"/>
              <a:t>a complaint was received for grading in the property and Code Enforcement Officer spoke to property owner and </a:t>
            </a:r>
            <a:r>
              <a:rPr lang="en-US" dirty="0"/>
              <a:t>was told that only dead and dying vegetation was being </a:t>
            </a:r>
            <a:r>
              <a:rPr lang="en-US" dirty="0" smtClean="0"/>
              <a:t>removed</a:t>
            </a:r>
          </a:p>
          <a:p>
            <a:r>
              <a:rPr lang="en-US" dirty="0" smtClean="0"/>
              <a:t>On </a:t>
            </a:r>
            <a:r>
              <a:rPr lang="en-US" dirty="0"/>
              <a:t>June </a:t>
            </a:r>
            <a:r>
              <a:rPr lang="en-US" dirty="0" smtClean="0"/>
              <a:t>12</a:t>
            </a:r>
            <a:r>
              <a:rPr lang="en-US" baseline="30000" dirty="0" smtClean="0"/>
              <a:t>th</a:t>
            </a:r>
            <a:r>
              <a:rPr lang="en-US" dirty="0" smtClean="0"/>
              <a:t> a </a:t>
            </a:r>
            <a:r>
              <a:rPr lang="en-US" dirty="0"/>
              <a:t>Stop Work Order was </a:t>
            </a:r>
            <a:r>
              <a:rPr lang="en-US" dirty="0" smtClean="0"/>
              <a:t>issued after another </a:t>
            </a:r>
            <a:r>
              <a:rPr lang="en-US" dirty="0"/>
              <a:t>complaint </a:t>
            </a:r>
            <a:r>
              <a:rPr lang="en-US" dirty="0" smtClean="0"/>
              <a:t>was received</a:t>
            </a:r>
          </a:p>
          <a:p>
            <a:pPr lvl="0"/>
            <a:r>
              <a:rPr lang="en-US" dirty="0" smtClean="0"/>
              <a:t>On </a:t>
            </a:r>
            <a:r>
              <a:rPr lang="en-US" dirty="0"/>
              <a:t>June 21</a:t>
            </a:r>
            <a:r>
              <a:rPr lang="en-US" baseline="30000" dirty="0"/>
              <a:t>st</a:t>
            </a:r>
            <a:r>
              <a:rPr lang="en-US" dirty="0"/>
              <a:t> Washoe County staff met with the property owner and explain the violation </a:t>
            </a:r>
            <a:r>
              <a:rPr lang="en-US" dirty="0" smtClean="0"/>
              <a:t>and </a:t>
            </a:r>
            <a:r>
              <a:rPr lang="en-US" dirty="0"/>
              <a:t>it was concluded that the property owner would apply for a special use permit (SUP)</a:t>
            </a:r>
          </a:p>
          <a:p>
            <a:endParaRPr lang="en-US" dirty="0"/>
          </a:p>
        </p:txBody>
      </p:sp>
      <p:sp>
        <p:nvSpPr>
          <p:cNvPr id="3" name="Title 2"/>
          <p:cNvSpPr>
            <a:spLocks noGrp="1"/>
          </p:cNvSpPr>
          <p:nvPr>
            <p:ph type="title"/>
          </p:nvPr>
        </p:nvSpPr>
        <p:spPr/>
        <p:txBody>
          <a:bodyPr/>
          <a:lstStyle/>
          <a:p>
            <a:r>
              <a:rPr lang="en-US" dirty="0" smtClean="0"/>
              <a:t>Code Enforcement Activity</a:t>
            </a:r>
            <a:endParaRPr lang="en-US" dirty="0"/>
          </a:p>
        </p:txBody>
      </p:sp>
    </p:spTree>
    <p:extLst>
      <p:ext uri="{BB962C8B-B14F-4D97-AF65-F5344CB8AC3E}">
        <p14:creationId xmlns:p14="http://schemas.microsoft.com/office/powerpoint/2010/main" val="1256021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66800"/>
            <a:ext cx="8839200" cy="4724400"/>
          </a:xfrm>
        </p:spPr>
        <p:txBody>
          <a:bodyPr>
            <a:normAutofit fontScale="85000" lnSpcReduction="10000"/>
          </a:bodyPr>
          <a:lstStyle/>
          <a:p>
            <a:pPr>
              <a:lnSpc>
                <a:spcPct val="110000"/>
              </a:lnSpc>
            </a:pPr>
            <a:r>
              <a:rPr lang="en-US" dirty="0"/>
              <a:t>On July 30th the property owner applied for a SUP</a:t>
            </a:r>
          </a:p>
          <a:p>
            <a:pPr>
              <a:lnSpc>
                <a:spcPct val="110000"/>
              </a:lnSpc>
            </a:pPr>
            <a:r>
              <a:rPr lang="en-US" dirty="0"/>
              <a:t>On July 26th the property owner obtained a fence permit, (WBLD18-106592) to fence the perimeter of the property </a:t>
            </a:r>
          </a:p>
          <a:p>
            <a:pPr>
              <a:lnSpc>
                <a:spcPct val="110000"/>
              </a:lnSpc>
            </a:pPr>
            <a:r>
              <a:rPr lang="en-US" dirty="0"/>
              <a:t>On August 24th staff visited the site and saw that vegetation had been cleared on the east side of the Creek and grading had also, been done along the perimeter of the parcel.  According to the property owner this was to allow for equipment to access the area for the construction of the perimeter fence, however the fence permit did not include grading</a:t>
            </a:r>
          </a:p>
          <a:p>
            <a:pPr>
              <a:lnSpc>
                <a:spcPct val="110000"/>
              </a:lnSpc>
            </a:pPr>
            <a:endParaRPr lang="en-US" dirty="0"/>
          </a:p>
          <a:p>
            <a:endParaRPr lang="en-US" dirty="0"/>
          </a:p>
        </p:txBody>
      </p:sp>
      <p:sp>
        <p:nvSpPr>
          <p:cNvPr id="3" name="Title 2"/>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2540815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5181600"/>
            <a:ext cx="7924800" cy="609600"/>
          </a:xfrm>
        </p:spPr>
        <p:txBody>
          <a:bodyPr>
            <a:normAutofit/>
          </a:bodyPr>
          <a:lstStyle/>
          <a:p>
            <a:pPr marL="0" indent="0" algn="ctr">
              <a:buNone/>
            </a:pPr>
            <a:r>
              <a:rPr lang="en-US" dirty="0" smtClean="0"/>
              <a:t>Photo of site on August 24th</a:t>
            </a:r>
            <a:endParaRPr lang="en-US" dirty="0"/>
          </a:p>
        </p:txBody>
      </p:sp>
      <p:sp>
        <p:nvSpPr>
          <p:cNvPr id="3" name="Title 2"/>
          <p:cNvSpPr>
            <a:spLocks noGrp="1"/>
          </p:cNvSpPr>
          <p:nvPr>
            <p:ph type="title"/>
          </p:nvPr>
        </p:nvSpPr>
        <p:spPr/>
        <p:txBody>
          <a:bodyPr/>
          <a:lstStyle/>
          <a:p>
            <a:endParaRPr lang="en-US"/>
          </a:p>
        </p:txBody>
      </p:sp>
      <p:pic>
        <p:nvPicPr>
          <p:cNvPr id="4" name="Picture 3" descr="P:\Community Development Department\Boards and Commissions\Board of Adjustment\BOA Cases\2018 Cases\WSUP18-0017 Soule grading\Photos\031.JPG"/>
          <p:cNvPicPr/>
          <p:nvPr/>
        </p:nvPicPr>
        <p:blipFill rotWithShape="1">
          <a:blip r:embed="rId2" cstate="print">
            <a:extLst>
              <a:ext uri="{28A0092B-C50C-407E-A947-70E740481C1C}">
                <a14:useLocalDpi xmlns:a14="http://schemas.microsoft.com/office/drawing/2010/main" val="0"/>
              </a:ext>
            </a:extLst>
          </a:blip>
          <a:srcRect t="18144"/>
          <a:stretch/>
        </p:blipFill>
        <p:spPr bwMode="auto">
          <a:xfrm>
            <a:off x="1219200" y="76200"/>
            <a:ext cx="7924799" cy="5048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178787668"/>
      </p:ext>
    </p:extLst>
  </p:cSld>
  <p:clrMapOvr>
    <a:masterClrMapping/>
  </p:clrMapOvr>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200D7ED-6620-45A0-9F13-862FEFE886A3}">
  <ds:schemaRefs>
    <ds:schemaRef ds:uri="http://purl.org/dc/elements/1.1/"/>
    <ds:schemaRef ds:uri="http://www.w3.org/XML/1998/namespace"/>
    <ds:schemaRef ds:uri="CEA9126C-A9B1-4F4A-855C-DD0F845697D2"/>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 ds:uri="a94d8b85-37e1-4d17-8d55-8b7d207932bb"/>
    <ds:schemaRef ds:uri="http://schemas.microsoft.com/sharepoint/v3/field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3189</TotalTime>
  <Words>1124</Words>
  <Application>Microsoft Office PowerPoint</Application>
  <PresentationFormat>On-screen Show (4:3)</PresentationFormat>
  <Paragraphs>67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PowerPoint_Template_2015</vt:lpstr>
      <vt:lpstr>WSUP18-0017 Soule Grading </vt:lpstr>
      <vt:lpstr>Request</vt:lpstr>
      <vt:lpstr>PowerPoint Presentation</vt:lpstr>
      <vt:lpstr>PowerPoint Presentation</vt:lpstr>
      <vt:lpstr>PowerPoint Presentation</vt:lpstr>
      <vt:lpstr>Development Code Background</vt:lpstr>
      <vt:lpstr>Code Enforcement Activity</vt:lpstr>
      <vt:lpstr>Background</vt:lpstr>
      <vt:lpstr>PowerPoint Presentation</vt:lpstr>
      <vt:lpstr>Background</vt:lpstr>
      <vt:lpstr>PowerPoint Presentation</vt:lpstr>
      <vt:lpstr>Analysis</vt:lpstr>
      <vt:lpstr>Analysis</vt:lpstr>
      <vt:lpstr>Reviewing Agencies</vt:lpstr>
      <vt:lpstr>Amending Conditions of Approval</vt:lpstr>
      <vt:lpstr>New Condition</vt:lpstr>
      <vt:lpstr>Support for New Condition </vt:lpstr>
      <vt:lpstr>Public Notice &amp; CAB</vt:lpstr>
      <vt:lpstr>CAB Meeting</vt:lpstr>
      <vt:lpstr>Special Use Permit  Findings</vt:lpstr>
      <vt:lpstr>Possible Motion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donna fagan</cp:lastModifiedBy>
  <cp:revision>138</cp:revision>
  <cp:lastPrinted>2018-09-05T18:37:41Z</cp:lastPrinted>
  <dcterms:created xsi:type="dcterms:W3CDTF">2015-09-25T21:46:02Z</dcterms:created>
  <dcterms:modified xsi:type="dcterms:W3CDTF">2018-10-04T17:45:15Z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